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58" r:id="rId3"/>
    <p:sldId id="343" r:id="rId4"/>
    <p:sldId id="344" r:id="rId5"/>
    <p:sldId id="345" r:id="rId6"/>
    <p:sldId id="346" r:id="rId7"/>
    <p:sldId id="261" r:id="rId8"/>
    <p:sldId id="348" r:id="rId9"/>
    <p:sldId id="347" r:id="rId10"/>
    <p:sldId id="339" r:id="rId11"/>
    <p:sldId id="283" r:id="rId12"/>
    <p:sldId id="349" r:id="rId13"/>
  </p:sldIdLst>
  <p:sldSz cx="9144000" cy="5143500" type="screen16x9"/>
  <p:notesSz cx="6858000" cy="9144000"/>
  <p:embeddedFontLst>
    <p:embeddedFont>
      <p:font typeface="Aref Ruqaa" panose="02000503000000000000" pitchFamily="2" charset="-78"/>
      <p:regular r:id="rId15"/>
      <p:bold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Nunito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8"/>
    <a:srgbClr val="E6B4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03F0F1-FD17-49B7-B6B2-4B2FA41DB9DC}">
  <a:tblStyle styleId="{8003F0F1-FD17-49B7-B6B2-4B2FA41DB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8430" autoAdjust="0"/>
  </p:normalViewPr>
  <p:slideViewPr>
    <p:cSldViewPr snapToGrid="0">
      <p:cViewPr varScale="1">
        <p:scale>
          <a:sx n="98" d="100"/>
          <a:sy n="98" d="100"/>
        </p:scale>
        <p:origin x="826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71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1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68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24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68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400">
                <a:solidFill>
                  <a:srgbClr val="FEF5E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>
            <a:off x="281804" y="-392500"/>
            <a:ext cx="9401521" cy="6376725"/>
            <a:chOff x="281804" y="-392500"/>
            <a:chExt cx="9401521" cy="6376725"/>
          </a:xfrm>
        </p:grpSpPr>
        <p:sp>
          <p:nvSpPr>
            <p:cNvPr id="13" name="Google Shape;13;p2"/>
            <p:cNvSpPr/>
            <p:nvPr/>
          </p:nvSpPr>
          <p:spPr>
            <a:xfrm>
              <a:off x="8430763" y="452938"/>
              <a:ext cx="365425" cy="422225"/>
            </a:xfrm>
            <a:custGeom>
              <a:avLst/>
              <a:gdLst/>
              <a:ahLst/>
              <a:cxnLst/>
              <a:rect l="l" t="t" r="r" b="b"/>
              <a:pathLst>
                <a:path w="14617" h="16889" extrusionOk="0">
                  <a:moveTo>
                    <a:pt x="7308" y="0"/>
                  </a:moveTo>
                  <a:lnTo>
                    <a:pt x="0" y="4207"/>
                  </a:lnTo>
                  <a:lnTo>
                    <a:pt x="0" y="12651"/>
                  </a:lnTo>
                  <a:lnTo>
                    <a:pt x="7308" y="16889"/>
                  </a:lnTo>
                  <a:lnTo>
                    <a:pt x="14617" y="12651"/>
                  </a:lnTo>
                  <a:lnTo>
                    <a:pt x="14617" y="4207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5580850" y="4608575"/>
              <a:ext cx="2245400" cy="1375650"/>
              <a:chOff x="5111150" y="2877825"/>
              <a:chExt cx="2245400" cy="1375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5690188" y="-392500"/>
              <a:ext cx="893575" cy="845450"/>
              <a:chOff x="953550" y="2233250"/>
              <a:chExt cx="893575" cy="84545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561262" y="4087451"/>
              <a:ext cx="893540" cy="680037"/>
              <a:chOff x="3101450" y="3853500"/>
              <a:chExt cx="938100" cy="7139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7969938">
              <a:off x="453289" y="13420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5348740" y="-363190"/>
              <a:ext cx="797910" cy="713952"/>
              <a:chOff x="713224" y="3796911"/>
              <a:chExt cx="875670" cy="783529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591725" y="2881175"/>
              <a:ext cx="1091600" cy="1092375"/>
              <a:chOff x="8430775" y="2466700"/>
              <a:chExt cx="1091600" cy="1092375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" name="Google Shape;55;p2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8476291" y="3192465"/>
              <a:ext cx="667708" cy="469783"/>
              <a:chOff x="-12" y="3187850"/>
              <a:chExt cx="893614" cy="628725"/>
            </a:xfrm>
          </p:grpSpPr>
          <p:sp>
            <p:nvSpPr>
              <p:cNvPr id="57" name="Google Shape;57;p2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2"/>
          <p:cNvGrpSpPr/>
          <p:nvPr/>
        </p:nvGrpSpPr>
        <p:grpSpPr>
          <a:xfrm>
            <a:off x="1047575" y="0"/>
            <a:ext cx="2658575" cy="5092950"/>
            <a:chOff x="1047575" y="0"/>
            <a:chExt cx="2658575" cy="5092950"/>
          </a:xfrm>
        </p:grpSpPr>
        <p:grpSp>
          <p:nvGrpSpPr>
            <p:cNvPr id="71" name="Google Shape;71;p2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2425800" y="1745138"/>
            <a:ext cx="4292400" cy="15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>
                <a:latin typeface="Fira Sans" panose="020B05030500000200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2425800" y="3436200"/>
            <a:ext cx="4292400" cy="43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101" name="Google Shape;101;p3"/>
          <p:cNvGrpSpPr/>
          <p:nvPr/>
        </p:nvGrpSpPr>
        <p:grpSpPr>
          <a:xfrm>
            <a:off x="0" y="-498050"/>
            <a:ext cx="9653837" cy="6710875"/>
            <a:chOff x="0" y="-498050"/>
            <a:chExt cx="9653837" cy="6710875"/>
          </a:xfrm>
        </p:grpSpPr>
        <p:grpSp>
          <p:nvGrpSpPr>
            <p:cNvPr id="102" name="Google Shape;102;p3"/>
            <p:cNvGrpSpPr/>
            <p:nvPr/>
          </p:nvGrpSpPr>
          <p:grpSpPr>
            <a:xfrm flipH="1">
              <a:off x="310079" y="4837175"/>
              <a:ext cx="2245400" cy="1375650"/>
              <a:chOff x="6101750" y="3106425"/>
              <a:chExt cx="2245400" cy="137565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074375" y="31064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101750" y="31064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408825" y="31831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 flipH="1">
              <a:off x="2195291" y="-498050"/>
              <a:ext cx="893575" cy="845450"/>
              <a:chOff x="1301425" y="2127700"/>
              <a:chExt cx="893575" cy="845450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1301425" y="22333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490275" y="21277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09;p3"/>
            <p:cNvSpPr/>
            <p:nvPr/>
          </p:nvSpPr>
          <p:spPr>
            <a:xfrm rot="-7969938" flipH="1">
              <a:off x="171485" y="20084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0" name="Google Shape;110;p3"/>
            <p:cNvGrpSpPr/>
            <p:nvPr/>
          </p:nvGrpSpPr>
          <p:grpSpPr>
            <a:xfrm flipH="1">
              <a:off x="6718192" y="-177574"/>
              <a:ext cx="704681" cy="630529"/>
              <a:chOff x="-3286650" y="4000616"/>
              <a:chExt cx="773355" cy="691977"/>
            </a:xfrm>
          </p:grpSpPr>
          <p:sp>
            <p:nvSpPr>
              <p:cNvPr id="111" name="Google Shape;111;p3"/>
              <p:cNvSpPr/>
              <p:nvPr/>
            </p:nvSpPr>
            <p:spPr>
              <a:xfrm flipH="1">
                <a:off x="-3286650" y="4039131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 flipH="1">
                <a:off x="-3192466" y="4000616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3;p3"/>
            <p:cNvGrpSpPr/>
            <p:nvPr/>
          </p:nvGrpSpPr>
          <p:grpSpPr>
            <a:xfrm>
              <a:off x="8562237" y="1264263"/>
              <a:ext cx="1091600" cy="1092375"/>
              <a:chOff x="8430775" y="2466700"/>
              <a:chExt cx="1091600" cy="1092375"/>
            </a:xfrm>
          </p:grpSpPr>
          <p:grpSp>
            <p:nvGrpSpPr>
              <p:cNvPr id="114" name="Google Shape;114;p3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115" name="Google Shape;115;p3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7" name="Google Shape;117;p3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3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138;p3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139;p3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40" name="Google Shape;140;p3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3"/>
            <p:cNvGrpSpPr/>
            <p:nvPr/>
          </p:nvGrpSpPr>
          <p:grpSpPr>
            <a:xfrm flipH="1">
              <a:off x="8446804" y="1575552"/>
              <a:ext cx="667708" cy="469783"/>
              <a:chOff x="-12" y="3187850"/>
              <a:chExt cx="893614" cy="628725"/>
            </a:xfrm>
          </p:grpSpPr>
          <p:sp>
            <p:nvSpPr>
              <p:cNvPr id="142" name="Google Shape;142;p3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3"/>
          <p:cNvGrpSpPr/>
          <p:nvPr/>
        </p:nvGrpSpPr>
        <p:grpSpPr>
          <a:xfrm>
            <a:off x="258704" y="76200"/>
            <a:ext cx="8035700" cy="5016750"/>
            <a:chOff x="258704" y="76200"/>
            <a:chExt cx="8035700" cy="5016750"/>
          </a:xfrm>
        </p:grpSpPr>
        <p:grpSp>
          <p:nvGrpSpPr>
            <p:cNvPr id="156" name="Google Shape;156;p3"/>
            <p:cNvGrpSpPr/>
            <p:nvPr/>
          </p:nvGrpSpPr>
          <p:grpSpPr>
            <a:xfrm flipH="1">
              <a:off x="258704" y="76200"/>
              <a:ext cx="962650" cy="452950"/>
              <a:chOff x="1060275" y="1053875"/>
              <a:chExt cx="962650" cy="452950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 flipH="1">
              <a:off x="7554379" y="4831150"/>
              <a:ext cx="740025" cy="261800"/>
              <a:chOff x="2966125" y="4831150"/>
              <a:chExt cx="740025" cy="2618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4"/>
          <p:cNvSpPr txBox="1">
            <a:spLocks noGrp="1"/>
          </p:cNvSpPr>
          <p:nvPr>
            <p:ph type="body" idx="1"/>
          </p:nvPr>
        </p:nvSpPr>
        <p:spPr>
          <a:xfrm>
            <a:off x="1383900" y="1017725"/>
            <a:ext cx="6376200" cy="26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185" name="Google Shape;185;p4"/>
          <p:cNvGrpSpPr/>
          <p:nvPr/>
        </p:nvGrpSpPr>
        <p:grpSpPr>
          <a:xfrm>
            <a:off x="1454800" y="0"/>
            <a:ext cx="4918350" cy="5092950"/>
            <a:chOff x="1454800" y="0"/>
            <a:chExt cx="4918350" cy="5092950"/>
          </a:xfrm>
        </p:grpSpPr>
        <p:grpSp>
          <p:nvGrpSpPr>
            <p:cNvPr id="186" name="Google Shape;186;p4"/>
            <p:cNvGrpSpPr/>
            <p:nvPr/>
          </p:nvGrpSpPr>
          <p:grpSpPr>
            <a:xfrm>
              <a:off x="1454800" y="0"/>
              <a:ext cx="962650" cy="452950"/>
              <a:chOff x="1060275" y="1053875"/>
              <a:chExt cx="962650" cy="452950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>
              <a:off x="5633125" y="4831150"/>
              <a:ext cx="740025" cy="261800"/>
              <a:chOff x="2966125" y="4831150"/>
              <a:chExt cx="740025" cy="261800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" name="Google Shape;211;p4"/>
          <p:cNvGrpSpPr/>
          <p:nvPr/>
        </p:nvGrpSpPr>
        <p:grpSpPr>
          <a:xfrm>
            <a:off x="-663233" y="-305950"/>
            <a:ext cx="9987620" cy="5704375"/>
            <a:chOff x="-663233" y="-305950"/>
            <a:chExt cx="9987620" cy="5704375"/>
          </a:xfrm>
        </p:grpSpPr>
        <p:grpSp>
          <p:nvGrpSpPr>
            <p:cNvPr id="212" name="Google Shape;212;p4"/>
            <p:cNvGrpSpPr/>
            <p:nvPr/>
          </p:nvGrpSpPr>
          <p:grpSpPr>
            <a:xfrm>
              <a:off x="8416875" y="-305950"/>
              <a:ext cx="893575" cy="845450"/>
              <a:chOff x="3680238" y="2319800"/>
              <a:chExt cx="893575" cy="845450"/>
            </a:xfrm>
          </p:grpSpPr>
          <p:sp>
            <p:nvSpPr>
              <p:cNvPr id="213" name="Google Shape;213;p4"/>
              <p:cNvSpPr/>
              <p:nvPr/>
            </p:nvSpPr>
            <p:spPr>
              <a:xfrm>
                <a:off x="3680238" y="24254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869088" y="23198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4"/>
            <p:cNvGrpSpPr/>
            <p:nvPr/>
          </p:nvGrpSpPr>
          <p:grpSpPr>
            <a:xfrm>
              <a:off x="8075427" y="-276640"/>
              <a:ext cx="797910" cy="713952"/>
              <a:chOff x="3705638" y="3891895"/>
              <a:chExt cx="875670" cy="783529"/>
            </a:xfrm>
          </p:grpSpPr>
          <p:sp>
            <p:nvSpPr>
              <p:cNvPr id="216" name="Google Shape;216;p4"/>
              <p:cNvSpPr/>
              <p:nvPr/>
            </p:nvSpPr>
            <p:spPr>
              <a:xfrm>
                <a:off x="3812275" y="3935504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05638" y="3891895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4"/>
            <p:cNvGrpSpPr/>
            <p:nvPr/>
          </p:nvGrpSpPr>
          <p:grpSpPr>
            <a:xfrm>
              <a:off x="8430774" y="3979850"/>
              <a:ext cx="893614" cy="628725"/>
              <a:chOff x="-12" y="3187850"/>
              <a:chExt cx="893614" cy="628725"/>
            </a:xfrm>
          </p:grpSpPr>
          <p:sp>
            <p:nvSpPr>
              <p:cNvPr id="219" name="Google Shape;219;p4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 rot="5400000">
              <a:off x="-1034050" y="3854591"/>
              <a:ext cx="1914653" cy="1173017"/>
              <a:chOff x="6183508" y="3056551"/>
              <a:chExt cx="2245400" cy="137565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7156133" y="3056551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183508" y="3056551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6490583" y="3133301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3"/>
          <p:cNvSpPr txBox="1">
            <a:spLocks noGrp="1"/>
          </p:cNvSpPr>
          <p:nvPr>
            <p:ph type="subTitle" idx="1"/>
          </p:nvPr>
        </p:nvSpPr>
        <p:spPr>
          <a:xfrm>
            <a:off x="1952276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2"/>
          </p:nvPr>
        </p:nvSpPr>
        <p:spPr>
          <a:xfrm>
            <a:off x="1952276" y="390830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3"/>
          </p:nvPr>
        </p:nvSpPr>
        <p:spPr>
          <a:xfrm>
            <a:off x="5908175" y="390827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4"/>
          </p:nvPr>
        </p:nvSpPr>
        <p:spPr>
          <a:xfrm>
            <a:off x="5908175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hasCustomPrompt="1"/>
          </p:nvPr>
        </p:nvSpPr>
        <p:spPr>
          <a:xfrm>
            <a:off x="925374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5" hasCustomPrompt="1"/>
          </p:nvPr>
        </p:nvSpPr>
        <p:spPr>
          <a:xfrm>
            <a:off x="4882028" y="3210168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6" hasCustomPrompt="1"/>
          </p:nvPr>
        </p:nvSpPr>
        <p:spPr>
          <a:xfrm>
            <a:off x="925374" y="321017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dk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7" hasCustomPrompt="1"/>
          </p:nvPr>
        </p:nvSpPr>
        <p:spPr>
          <a:xfrm>
            <a:off x="4882028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lt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8"/>
          </p:nvPr>
        </p:nvSpPr>
        <p:spPr>
          <a:xfrm>
            <a:off x="19530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9"/>
          </p:nvPr>
        </p:nvSpPr>
        <p:spPr>
          <a:xfrm>
            <a:off x="1953026" y="3214751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13"/>
          </p:nvPr>
        </p:nvSpPr>
        <p:spPr>
          <a:xfrm>
            <a:off x="5908926" y="3214709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14"/>
          </p:nvPr>
        </p:nvSpPr>
        <p:spPr>
          <a:xfrm>
            <a:off x="59089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grpSp>
        <p:nvGrpSpPr>
          <p:cNvPr id="566" name="Google Shape;566;p13"/>
          <p:cNvGrpSpPr/>
          <p:nvPr/>
        </p:nvGrpSpPr>
        <p:grpSpPr>
          <a:xfrm>
            <a:off x="6911450" y="93625"/>
            <a:ext cx="2088800" cy="261775"/>
            <a:chOff x="2525700" y="1149850"/>
            <a:chExt cx="2088800" cy="261775"/>
          </a:xfrm>
        </p:grpSpPr>
        <p:sp>
          <p:nvSpPr>
            <p:cNvPr id="567" name="Google Shape;567;p13"/>
            <p:cNvSpPr/>
            <p:nvPr/>
          </p:nvSpPr>
          <p:spPr>
            <a:xfrm>
              <a:off x="431895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40947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8706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6" y="2211"/>
                    <a:pt x="2856" y="1413"/>
                  </a:cubicBezTo>
                  <a:cubicBezTo>
                    <a:pt x="2856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464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1" y="614"/>
                    <a:pt x="1" y="1413"/>
                  </a:cubicBezTo>
                  <a:cubicBezTo>
                    <a:pt x="1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31895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454310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454310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0947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8706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6" y="2211"/>
                    <a:pt x="2856" y="1413"/>
                  </a:cubicBezTo>
                  <a:cubicBezTo>
                    <a:pt x="2856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6464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1" y="645"/>
                    <a:pt x="1" y="1413"/>
                  </a:cubicBezTo>
                  <a:cubicBezTo>
                    <a:pt x="1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1981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297402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7498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525700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1981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4223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4223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97402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7498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2525700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13"/>
          <p:cNvGrpSpPr/>
          <p:nvPr/>
        </p:nvGrpSpPr>
        <p:grpSpPr>
          <a:xfrm>
            <a:off x="-563133" y="-251175"/>
            <a:ext cx="9639781" cy="5713125"/>
            <a:chOff x="-563133" y="-251175"/>
            <a:chExt cx="9639781" cy="5713125"/>
          </a:xfrm>
        </p:grpSpPr>
        <p:grpSp>
          <p:nvGrpSpPr>
            <p:cNvPr id="588" name="Google Shape;588;p13"/>
            <p:cNvGrpSpPr/>
            <p:nvPr/>
          </p:nvGrpSpPr>
          <p:grpSpPr>
            <a:xfrm flipH="1">
              <a:off x="378277" y="-221865"/>
              <a:ext cx="797910" cy="713952"/>
              <a:chOff x="713224" y="3796911"/>
              <a:chExt cx="875670" cy="783529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13"/>
            <p:cNvGrpSpPr/>
            <p:nvPr/>
          </p:nvGrpSpPr>
          <p:grpSpPr>
            <a:xfrm rot="5400000">
              <a:off x="-933950" y="3918116"/>
              <a:ext cx="1914653" cy="1173017"/>
              <a:chOff x="5111150" y="2877825"/>
              <a:chExt cx="2245400" cy="137565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 flipH="1">
              <a:off x="-58835" y="-251175"/>
              <a:ext cx="893575" cy="845450"/>
              <a:chOff x="953550" y="2233250"/>
              <a:chExt cx="893575" cy="845450"/>
            </a:xfrm>
          </p:grpSpPr>
          <p:sp>
            <p:nvSpPr>
              <p:cNvPr id="596" name="Google Shape;596;p13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8" name="Google Shape;598;p13"/>
            <p:cNvSpPr/>
            <p:nvPr/>
          </p:nvSpPr>
          <p:spPr>
            <a:xfrm rot="-4253796">
              <a:off x="8217475" y="4126510"/>
              <a:ext cx="756247" cy="756247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99" name="Google Shape;59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4"/>
          <p:cNvGrpSpPr/>
          <p:nvPr/>
        </p:nvGrpSpPr>
        <p:grpSpPr>
          <a:xfrm>
            <a:off x="-180771" y="-305950"/>
            <a:ext cx="9987196" cy="5481831"/>
            <a:chOff x="-180771" y="-305950"/>
            <a:chExt cx="9987196" cy="5481831"/>
          </a:xfrm>
        </p:grpSpPr>
        <p:grpSp>
          <p:nvGrpSpPr>
            <p:cNvPr id="1127" name="Google Shape;1127;p24"/>
            <p:cNvGrpSpPr/>
            <p:nvPr/>
          </p:nvGrpSpPr>
          <p:grpSpPr>
            <a:xfrm rot="-5400000">
              <a:off x="7995900" y="2905800"/>
              <a:ext cx="2245400" cy="1375650"/>
              <a:chOff x="5111150" y="2877825"/>
              <a:chExt cx="2245400" cy="1375650"/>
            </a:xfrm>
          </p:grpSpPr>
          <p:sp>
            <p:nvSpPr>
              <p:cNvPr id="1128" name="Google Shape;1128;p24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24"/>
            <p:cNvGrpSpPr/>
            <p:nvPr/>
          </p:nvGrpSpPr>
          <p:grpSpPr>
            <a:xfrm>
              <a:off x="7698263" y="-305950"/>
              <a:ext cx="893575" cy="845450"/>
              <a:chOff x="953550" y="2233250"/>
              <a:chExt cx="893575" cy="845450"/>
            </a:xfrm>
          </p:grpSpPr>
          <p:sp>
            <p:nvSpPr>
              <p:cNvPr id="1132" name="Google Shape;1132;p24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4"/>
            <p:cNvGrpSpPr/>
            <p:nvPr/>
          </p:nvGrpSpPr>
          <p:grpSpPr>
            <a:xfrm>
              <a:off x="220600" y="122704"/>
              <a:ext cx="733219" cy="558023"/>
              <a:chOff x="3101450" y="3853500"/>
              <a:chExt cx="938100" cy="713950"/>
            </a:xfrm>
          </p:grpSpPr>
          <p:sp>
            <p:nvSpPr>
              <p:cNvPr id="1135" name="Google Shape;1135;p24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7" name="Google Shape;1137;p24"/>
            <p:cNvSpPr/>
            <p:nvPr/>
          </p:nvSpPr>
          <p:spPr>
            <a:xfrm rot="-7207963">
              <a:off x="-28507" y="4193545"/>
              <a:ext cx="830072" cy="830072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38" name="Google Shape;1138;p24"/>
            <p:cNvGrpSpPr/>
            <p:nvPr/>
          </p:nvGrpSpPr>
          <p:grpSpPr>
            <a:xfrm>
              <a:off x="7356815" y="-276640"/>
              <a:ext cx="797910" cy="713952"/>
              <a:chOff x="713224" y="3796911"/>
              <a:chExt cx="875670" cy="783529"/>
            </a:xfrm>
          </p:grpSpPr>
          <p:sp>
            <p:nvSpPr>
              <p:cNvPr id="1139" name="Google Shape;1139;p24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1" name="Google Shape;1141;p24"/>
          <p:cNvGrpSpPr/>
          <p:nvPr/>
        </p:nvGrpSpPr>
        <p:grpSpPr>
          <a:xfrm rot="10800000" flipH="1">
            <a:off x="2114375" y="0"/>
            <a:ext cx="2658575" cy="5092950"/>
            <a:chOff x="1047575" y="0"/>
            <a:chExt cx="2658575" cy="5092950"/>
          </a:xfrm>
        </p:grpSpPr>
        <p:grpSp>
          <p:nvGrpSpPr>
            <p:cNvPr id="1142" name="Google Shape;1142;p24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1143" name="Google Shape;1143;p2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24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1159" name="Google Shape;1159;p2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ira Sans" panose="020B0503050000020004" pitchFamily="34" charset="0"/>
          <a:ea typeface="Fira Sans" panose="020B050305000002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9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Flutter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repared by </a:t>
            </a:r>
            <a:r>
              <a:rPr lang="en"/>
              <a:t>Fares Ahmed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5A4C2-2192-3C90-DC41-7E6B6838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115" y="538455"/>
            <a:ext cx="2380342" cy="3892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3CD259-8C93-B514-01D2-DA083DB43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261" y="538455"/>
            <a:ext cx="2189488" cy="3892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ADE49A-06F7-DFF4-A802-749C430626EA}"/>
              </a:ext>
            </a:extLst>
          </p:cNvPr>
          <p:cNvSpPr txBox="1"/>
          <p:nvPr/>
        </p:nvSpPr>
        <p:spPr>
          <a:xfrm>
            <a:off x="159657" y="2046515"/>
            <a:ext cx="142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AF0E8"/>
                </a:solidFill>
                <a:latin typeface="Fira Sans" panose="020B0503050000020004" pitchFamily="34" charset="0"/>
              </a:rPr>
              <a:t>ListView</a:t>
            </a:r>
            <a:r>
              <a:rPr lang="en-US" sz="1800" b="1" dirty="0">
                <a:solidFill>
                  <a:srgbClr val="FAF0E8"/>
                </a:solidFill>
                <a:latin typeface="Fira Sans" panose="020B0503050000020004" pitchFamily="34" charset="0"/>
              </a:rPr>
              <a:t> </a:t>
            </a:r>
            <a:endParaRPr lang="en-US" b="1" dirty="0">
              <a:solidFill>
                <a:srgbClr val="FAF0E8"/>
              </a:solidFill>
              <a:latin typeface="Fira Sans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8638B8-EC85-6A0B-2389-C7CF05F88581}"/>
              </a:ext>
            </a:extLst>
          </p:cNvPr>
          <p:cNvSpPr txBox="1"/>
          <p:nvPr/>
        </p:nvSpPr>
        <p:spPr>
          <a:xfrm>
            <a:off x="4397829" y="2046515"/>
            <a:ext cx="142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FAF0E8"/>
                </a:solidFill>
                <a:latin typeface="Fira Sans" panose="020B0503050000020004" pitchFamily="34" charset="0"/>
              </a:rPr>
              <a:t>GridView</a:t>
            </a:r>
            <a:r>
              <a:rPr lang="en-US" sz="1800" b="1" dirty="0">
                <a:solidFill>
                  <a:srgbClr val="FAF0E8"/>
                </a:solidFill>
                <a:latin typeface="Fira Sans" panose="020B0503050000020004" pitchFamily="34" charset="0"/>
              </a:rPr>
              <a:t> </a:t>
            </a:r>
            <a:endParaRPr lang="en-US" b="1" dirty="0">
              <a:solidFill>
                <a:srgbClr val="FAF0E8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51;p56">
            <a:extLst>
              <a:ext uri="{FF2B5EF4-FFF2-40B4-BE49-F238E27FC236}">
                <a16:creationId xmlns:a16="http://schemas.microsoft.com/office/drawing/2014/main" id="{3B8AF958-3261-9B08-3974-53160E9728FB}"/>
              </a:ext>
            </a:extLst>
          </p:cNvPr>
          <p:cNvSpPr txBox="1">
            <a:spLocks/>
          </p:cNvSpPr>
          <p:nvPr/>
        </p:nvSpPr>
        <p:spPr>
          <a:xfrm>
            <a:off x="3128333" y="0"/>
            <a:ext cx="33320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 algn="l"/>
            <a:r>
              <a:rPr lang="en-US" dirty="0"/>
              <a:t>Widget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9030A8-85CA-0E07-A4DD-EE8B874D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53" y="585055"/>
            <a:ext cx="1970366" cy="3973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577922-1EA5-FCA4-3303-64D0DF179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31" y="659411"/>
            <a:ext cx="3372704" cy="37016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6DBDF-41FA-3753-5021-99EDB2EE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76779"/>
            <a:ext cx="4267200" cy="284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475071" y="303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Agenda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1" name="Google Shape;1271;p31"/>
          <p:cNvSpPr txBox="1">
            <a:spLocks noGrp="1"/>
          </p:cNvSpPr>
          <p:nvPr>
            <p:ph type="title"/>
          </p:nvPr>
        </p:nvSpPr>
        <p:spPr>
          <a:xfrm>
            <a:off x="1624018" y="1163176"/>
            <a:ext cx="707573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</a:t>
            </a:r>
          </a:p>
        </p:txBody>
      </p:sp>
      <p:sp>
        <p:nvSpPr>
          <p:cNvPr id="1272" name="Google Shape;1272;p31"/>
          <p:cNvSpPr txBox="1">
            <a:spLocks noGrp="1"/>
          </p:cNvSpPr>
          <p:nvPr>
            <p:ph type="title" idx="5"/>
          </p:nvPr>
        </p:nvSpPr>
        <p:spPr>
          <a:xfrm>
            <a:off x="1633485" y="2994288"/>
            <a:ext cx="73533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" panose="020B0503050000020004" pitchFamily="34" charset="0"/>
              </a:rPr>
              <a:t>04</a:t>
            </a:r>
            <a:endParaRPr dirty="0">
              <a:solidFill>
                <a:schemeClr val="lt2"/>
              </a:solidFill>
              <a:latin typeface="Fira Sans" panose="020B0503050000020004" pitchFamily="34" charset="0"/>
            </a:endParaRPr>
          </a:p>
        </p:txBody>
      </p:sp>
      <p:sp>
        <p:nvSpPr>
          <p:cNvPr id="1273" name="Google Shape;1273;p31"/>
          <p:cNvSpPr txBox="1">
            <a:spLocks noGrp="1"/>
          </p:cNvSpPr>
          <p:nvPr>
            <p:ph type="title" idx="6"/>
          </p:nvPr>
        </p:nvSpPr>
        <p:spPr>
          <a:xfrm>
            <a:off x="1559181" y="1756227"/>
            <a:ext cx="77241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02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74" name="Google Shape;1274;p31"/>
          <p:cNvSpPr txBox="1">
            <a:spLocks noGrp="1"/>
          </p:cNvSpPr>
          <p:nvPr>
            <p:ph type="title" idx="7"/>
          </p:nvPr>
        </p:nvSpPr>
        <p:spPr>
          <a:xfrm>
            <a:off x="1614160" y="2349278"/>
            <a:ext cx="74519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75" name="Google Shape;1275;p31"/>
          <p:cNvSpPr txBox="1">
            <a:spLocks noGrp="1"/>
          </p:cNvSpPr>
          <p:nvPr>
            <p:ph type="subTitle" idx="8"/>
          </p:nvPr>
        </p:nvSpPr>
        <p:spPr>
          <a:xfrm>
            <a:off x="2460251" y="1146253"/>
            <a:ext cx="3838073" cy="433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" panose="020B0503050000020004" pitchFamily="34" charset="0"/>
              </a:rPr>
              <a:t>Into to flutter environment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6" name="Google Shape;1276;p31"/>
          <p:cNvSpPr txBox="1">
            <a:spLocks noGrp="1"/>
          </p:cNvSpPr>
          <p:nvPr>
            <p:ph type="subTitle" idx="9"/>
          </p:nvPr>
        </p:nvSpPr>
        <p:spPr>
          <a:xfrm>
            <a:off x="2460252" y="1756227"/>
            <a:ext cx="350699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Stateful  &amp; Stateless</a:t>
            </a:r>
            <a:endParaRPr dirty="0"/>
          </a:p>
        </p:txBody>
      </p:sp>
      <p:sp>
        <p:nvSpPr>
          <p:cNvPr id="1277" name="Google Shape;1277;p31"/>
          <p:cNvSpPr txBox="1">
            <a:spLocks noGrp="1"/>
          </p:cNvSpPr>
          <p:nvPr>
            <p:ph type="subTitle" idx="13"/>
          </p:nvPr>
        </p:nvSpPr>
        <p:spPr>
          <a:xfrm>
            <a:off x="2514913" y="2993037"/>
            <a:ext cx="2299465" cy="503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HandsOn</a:t>
            </a:r>
            <a:endParaRPr dirty="0"/>
          </a:p>
        </p:txBody>
      </p:sp>
      <p:sp>
        <p:nvSpPr>
          <p:cNvPr id="1278" name="Google Shape;1278;p31"/>
          <p:cNvSpPr txBox="1">
            <a:spLocks noGrp="1"/>
          </p:cNvSpPr>
          <p:nvPr>
            <p:ph type="subTitle" idx="14"/>
          </p:nvPr>
        </p:nvSpPr>
        <p:spPr>
          <a:xfrm>
            <a:off x="2460252" y="2310240"/>
            <a:ext cx="3429000" cy="50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Essential Widgets</a:t>
            </a:r>
            <a:endParaRPr dirty="0"/>
          </a:p>
        </p:txBody>
      </p:sp>
      <p:sp>
        <p:nvSpPr>
          <p:cNvPr id="13" name="Google Shape;1277;p31">
            <a:extLst>
              <a:ext uri="{FF2B5EF4-FFF2-40B4-BE49-F238E27FC236}">
                <a16:creationId xmlns:a16="http://schemas.microsoft.com/office/drawing/2014/main" id="{584DA126-B12E-E2C4-BC6E-D080D22C41EB}"/>
              </a:ext>
            </a:extLst>
          </p:cNvPr>
          <p:cNvSpPr txBox="1">
            <a:spLocks/>
          </p:cNvSpPr>
          <p:nvPr/>
        </p:nvSpPr>
        <p:spPr>
          <a:xfrm>
            <a:off x="2514913" y="3639298"/>
            <a:ext cx="865942" cy="50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1" grpId="0"/>
      <p:bldP spid="1272" grpId="0"/>
      <p:bldP spid="1273" grpId="0"/>
      <p:bldP spid="1274" grpId="0"/>
      <p:bldP spid="1275" grpId="0" build="p"/>
      <p:bldP spid="1276" grpId="0" build="p"/>
      <p:bldP spid="1277" grpId="0" build="p"/>
      <p:bldP spid="127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534942" y="177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ym typeface="Fira Sans"/>
              </a:rPr>
              <a:t>pubspec.yaml file</a:t>
            </a:r>
            <a:endParaRPr sz="3600" b="0" dirty="0">
              <a:sym typeface="Fir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DDF3E-AD8D-EE27-7AF3-52116078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12" y="750332"/>
            <a:ext cx="3646656" cy="4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3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66797"/>
            <a:ext cx="7704000" cy="572700"/>
          </a:xfrm>
        </p:spPr>
        <p:txBody>
          <a:bodyPr/>
          <a:lstStyle/>
          <a:p>
            <a:r>
              <a:rPr lang="en-US" dirty="0"/>
              <a:t>Stateful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3900" y="1183262"/>
            <a:ext cx="6376200" cy="3018247"/>
          </a:xfrm>
        </p:spPr>
        <p:txBody>
          <a:bodyPr/>
          <a:lstStyle/>
          <a:p>
            <a:r>
              <a:rPr lang="en-US" dirty="0"/>
              <a:t>A widget is either stateful or stateless. If a widget can change—when a user interacts with it, for example—it’s stateful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A stateful widget is dynamic: for example, it can change its appearance in response to events triggered by user interactions or when it receives data.</a:t>
            </a:r>
          </a:p>
          <a:p>
            <a:endParaRPr lang="en-US" dirty="0"/>
          </a:p>
          <a:p>
            <a:r>
              <a:rPr lang="en-US" dirty="0"/>
              <a:t>Checkbox, Radio, Slider, </a:t>
            </a:r>
            <a:r>
              <a:rPr lang="en-US" dirty="0" err="1"/>
              <a:t>InkWell</a:t>
            </a:r>
            <a:r>
              <a:rPr lang="en-US" dirty="0"/>
              <a:t>, Form, and </a:t>
            </a:r>
            <a:r>
              <a:rPr lang="en-US" dirty="0" err="1"/>
              <a:t>TextField</a:t>
            </a:r>
            <a:r>
              <a:rPr lang="en-US" dirty="0"/>
              <a:t> are examples of stateful widgets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14" y="1372449"/>
            <a:ext cx="3873900" cy="2631000"/>
          </a:xfrm>
        </p:spPr>
        <p:txBody>
          <a:bodyPr/>
          <a:lstStyle/>
          <a:p>
            <a:r>
              <a:rPr lang="en-US" dirty="0"/>
              <a:t>A stateless widget never changes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Icon, </a:t>
            </a:r>
            <a:r>
              <a:rPr lang="en-US" dirty="0" err="1"/>
              <a:t>IconButton</a:t>
            </a:r>
            <a:r>
              <a:rPr lang="en-US" dirty="0"/>
              <a:t>, and Text are examples of stateless widgets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0E794-F0FD-C55A-A6DD-0C37DC19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187" y="1140051"/>
            <a:ext cx="3861088" cy="33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14" y="1017725"/>
            <a:ext cx="4252274" cy="3877468"/>
          </a:xfrm>
        </p:spPr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A generic method 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createState</a:t>
            </a:r>
            <a:r>
              <a:rPr lang="en-US" b="1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() 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creates a mutable state for the widget at a particular location and returns another class that is extended by the previous state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The </a:t>
            </a:r>
            <a:r>
              <a:rPr lang="en-US" b="1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_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MyAppState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 class extends another state. </a:t>
            </a:r>
          </a:p>
          <a:p>
            <a:pPr marL="139700" indent="0">
              <a:buNone/>
            </a:pPr>
            <a:endParaRPr lang="en-US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BuildContext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: It provides information regarding which widget is to be built/re-build</a:t>
            </a:r>
          </a:p>
          <a:p>
            <a:endParaRPr lang="en-US" dirty="0">
              <a:solidFill>
                <a:srgbClr val="FFFFFF"/>
              </a:solidFill>
              <a:latin typeface="Nunito" pitchFamily="2" charset="0"/>
            </a:endParaRPr>
          </a:p>
          <a:p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SetState</a:t>
            </a:r>
            <a:r>
              <a:rPr lang="en-US" b="1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()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: A State object is used to modify the user interface. It executes the code for a particular callback and repaints the widgets that rely on that state for configuration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CCA87-CD48-04E5-20DC-835031E7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54" y="1103385"/>
            <a:ext cx="3290432" cy="34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4"/>
          <p:cNvSpPr txBox="1">
            <a:spLocks noGrp="1"/>
          </p:cNvSpPr>
          <p:nvPr>
            <p:ph type="title"/>
          </p:nvPr>
        </p:nvSpPr>
        <p:spPr>
          <a:xfrm>
            <a:off x="1684821" y="966945"/>
            <a:ext cx="5945690" cy="1363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can split the </a:t>
            </a:r>
            <a:r>
              <a:rPr lang="en-US" sz="2400" dirty="0">
                <a:solidFill>
                  <a:srgbClr val="FAF0E8"/>
                </a:solidFill>
              </a:rPr>
              <a:t>Flutter</a:t>
            </a:r>
            <a:r>
              <a:rPr lang="en-US" sz="2400" dirty="0"/>
              <a:t> widgets into two categories:</a:t>
            </a:r>
            <a:endParaRPr lang="e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0518B-F068-1D2C-C3FD-8656CE1D00B2}"/>
              </a:ext>
            </a:extLst>
          </p:cNvPr>
          <p:cNvSpPr txBox="1"/>
          <p:nvPr/>
        </p:nvSpPr>
        <p:spPr>
          <a:xfrm>
            <a:off x="1793328" y="2571750"/>
            <a:ext cx="4832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AF0E8"/>
                </a:solidFill>
                <a:latin typeface="Fira Sans" panose="020B0503050000020004" pitchFamily="34" charset="0"/>
              </a:rPr>
              <a:t>Visible (Output and Input)</a:t>
            </a:r>
          </a:p>
          <a:p>
            <a:endParaRPr lang="en-US" sz="2000" dirty="0">
              <a:solidFill>
                <a:srgbClr val="FAF0E8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AF0E8"/>
                </a:solidFill>
                <a:latin typeface="Fira Sans" panose="020B0503050000020004" pitchFamily="34" charset="0"/>
              </a:rPr>
              <a:t>Invisible (Layout and Control)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Invisible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371" y="1017725"/>
            <a:ext cx="6509658" cy="440585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related to the layout and control of widgets. It provides controlling how the widgets actually behave and how they will look onto the screen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A8B9ED-C1B1-7D7C-27E0-05A79A9F5A15}"/>
              </a:ext>
            </a:extLst>
          </p:cNvPr>
          <p:cNvSpPr txBox="1">
            <a:spLocks/>
          </p:cNvSpPr>
          <p:nvPr/>
        </p:nvSpPr>
        <p:spPr>
          <a:xfrm>
            <a:off x="4578631" y="1715550"/>
            <a:ext cx="4565369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Column / Row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arranges all its children's widgets in a vertical / horizontal alignment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spacing between the widgets by </a:t>
            </a:r>
            <a:r>
              <a:rPr lang="en-US" dirty="0" err="1"/>
              <a:t>mainAxisAlignment</a:t>
            </a:r>
            <a:r>
              <a:rPr lang="en-US" dirty="0"/>
              <a:t> &amp; </a:t>
            </a:r>
            <a:r>
              <a:rPr lang="en-US" dirty="0" err="1"/>
              <a:t>crossAxisAlignment</a:t>
            </a:r>
            <a:r>
              <a:rPr lang="en-US" dirty="0"/>
              <a:t> 	</a:t>
            </a:r>
          </a:p>
          <a:p>
            <a:r>
              <a:rPr lang="en-US" dirty="0"/>
              <a:t>Stack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mainly used for overlapping a widget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such as a button on a background gradient</a:t>
            </a:r>
          </a:p>
          <a:p>
            <a:pPr marL="139700" indent="0">
              <a:buFont typeface="Fira Sans"/>
              <a:buNone/>
            </a:pP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3BD4DBF-983E-7DBD-F9FE-6C06406FC1C2}"/>
              </a:ext>
            </a:extLst>
          </p:cNvPr>
          <p:cNvSpPr txBox="1">
            <a:spLocks/>
          </p:cNvSpPr>
          <p:nvPr/>
        </p:nvSpPr>
        <p:spPr>
          <a:xfrm>
            <a:off x="282497" y="1703232"/>
            <a:ext cx="4362169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 err="1"/>
              <a:t>MaterialApp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-apple-system"/>
              </a:rPr>
              <a:t>responsible for setting up the overall structure and configuration of a Flutter application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-apple-system"/>
              </a:rPr>
              <a:t> home, theme , navigation</a:t>
            </a:r>
            <a:endParaRPr lang="en-US" dirty="0"/>
          </a:p>
          <a:p>
            <a:pPr marL="596900" lvl="1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Scaffold</a:t>
            </a:r>
          </a:p>
          <a:p>
            <a:pPr lvl="1"/>
            <a:r>
              <a:rPr lang="en-US" dirty="0"/>
              <a:t>provides a framework that allows you to add common material design elements</a:t>
            </a:r>
          </a:p>
          <a:p>
            <a:pPr lvl="1"/>
            <a:r>
              <a:rPr lang="en-US" dirty="0" err="1"/>
              <a:t>AppBar,Floating</a:t>
            </a:r>
            <a:r>
              <a:rPr lang="en-US" dirty="0"/>
              <a:t> Action Buttons, Drawers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>
              <a:buFont typeface="Fira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3969" y="1017725"/>
            <a:ext cx="3873900" cy="440585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related to the user input and output data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A8B9ED-C1B1-7D7C-27E0-05A79A9F5A15}"/>
              </a:ext>
            </a:extLst>
          </p:cNvPr>
          <p:cNvSpPr txBox="1">
            <a:spLocks/>
          </p:cNvSpPr>
          <p:nvPr/>
        </p:nvSpPr>
        <p:spPr>
          <a:xfrm>
            <a:off x="570561" y="1788370"/>
            <a:ext cx="3791608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Container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width: 200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child: Text(“string”)</a:t>
            </a:r>
          </a:p>
          <a:p>
            <a:r>
              <a:rPr lang="en-US" dirty="0"/>
              <a:t>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(“string”)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textAlign:TextAlign.center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style: </a:t>
            </a:r>
            <a:r>
              <a:rPr lang="en-US" dirty="0" err="1"/>
              <a:t>TextStyle</a:t>
            </a:r>
            <a:r>
              <a:rPr lang="en-US" dirty="0"/>
              <a:t>(height:100)</a:t>
            </a:r>
          </a:p>
          <a:p>
            <a:pPr marL="596900" lvl="1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Button()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child: Text(“string”)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onPressed</a:t>
            </a:r>
            <a:r>
              <a:rPr lang="en-US" dirty="0"/>
              <a:t>:(){do something}</a:t>
            </a:r>
          </a:p>
          <a:p>
            <a:pPr marL="596900" lvl="1" indent="0">
              <a:buNone/>
            </a:pPr>
            <a:r>
              <a:rPr lang="en-US" dirty="0"/>
              <a:t>			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3BD4DBF-983E-7DBD-F9FE-6C06406FC1C2}"/>
              </a:ext>
            </a:extLst>
          </p:cNvPr>
          <p:cNvSpPr txBox="1">
            <a:spLocks/>
          </p:cNvSpPr>
          <p:nvPr/>
        </p:nvSpPr>
        <p:spPr>
          <a:xfrm>
            <a:off x="4781831" y="1926256"/>
            <a:ext cx="3791608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image: </a:t>
            </a:r>
            <a:r>
              <a:rPr lang="en-US" dirty="0" err="1"/>
              <a:t>NetworkImage</a:t>
            </a:r>
            <a:r>
              <a:rPr lang="en-US" dirty="0"/>
              <a:t>(“</a:t>
            </a:r>
            <a:r>
              <a:rPr lang="en-US" dirty="0" err="1"/>
              <a:t>url</a:t>
            </a:r>
            <a:r>
              <a:rPr lang="en-US" dirty="0"/>
              <a:t>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image: </a:t>
            </a:r>
            <a:r>
              <a:rPr lang="en-US" dirty="0" err="1"/>
              <a:t>AssetImage</a:t>
            </a:r>
            <a:r>
              <a:rPr lang="en-US" dirty="0"/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alignment</a:t>
            </a:r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r>
              <a:rPr lang="en-US" dirty="0"/>
              <a:t>	</a:t>
            </a:r>
          </a:p>
          <a:p>
            <a:r>
              <a:rPr lang="en-US" dirty="0" err="1"/>
              <a:t>ListView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itemBuilder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BuildContexrt,int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physics: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>
              <a:buFont typeface="Fira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ospel Music School by Slidesgo">
  <a:themeElements>
    <a:clrScheme name="Simple Light">
      <a:dk1>
        <a:srgbClr val="FAF0E8"/>
      </a:dk1>
      <a:lt1>
        <a:srgbClr val="302D27"/>
      </a:lt1>
      <a:dk2>
        <a:srgbClr val="7FB3B8"/>
      </a:dk2>
      <a:lt2>
        <a:srgbClr val="EA981C"/>
      </a:lt2>
      <a:accent1>
        <a:srgbClr val="EE9286"/>
      </a:accent1>
      <a:accent2>
        <a:srgbClr val="FCCCBE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AF0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489</Words>
  <Application>Microsoft Office PowerPoint</Application>
  <PresentationFormat>On-screen Show (16:9)</PresentationFormat>
  <Paragraphs>84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DM Sans</vt:lpstr>
      <vt:lpstr>Nunito</vt:lpstr>
      <vt:lpstr>Aref Ruqaa</vt:lpstr>
      <vt:lpstr>Wingdings</vt:lpstr>
      <vt:lpstr>Fira Sans</vt:lpstr>
      <vt:lpstr>-apple-system</vt:lpstr>
      <vt:lpstr>Lato</vt:lpstr>
      <vt:lpstr>Gospel Music School by Slidesgo</vt:lpstr>
      <vt:lpstr>Flutter</vt:lpstr>
      <vt:lpstr>Agenda</vt:lpstr>
      <vt:lpstr>pubspec.yaml file</vt:lpstr>
      <vt:lpstr>Stateful Widget</vt:lpstr>
      <vt:lpstr>Stateless Widget</vt:lpstr>
      <vt:lpstr>Stateful Widget</vt:lpstr>
      <vt:lpstr>We can split the Flutter widgets into two categories:</vt:lpstr>
      <vt:lpstr>Invisible Widget</vt:lpstr>
      <vt:lpstr>Visible Widget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Gospel Music School</dc:title>
  <dc:creator>amira</dc:creator>
  <cp:lastModifiedBy>اميره ناصر سيد متولى يوسف</cp:lastModifiedBy>
  <cp:revision>25</cp:revision>
  <dcterms:modified xsi:type="dcterms:W3CDTF">2024-05-04T23:03:17Z</dcterms:modified>
</cp:coreProperties>
</file>